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3" r:id="rId5"/>
    <p:sldId id="276" r:id="rId6"/>
    <p:sldId id="277" r:id="rId7"/>
    <p:sldId id="278" r:id="rId8"/>
    <p:sldId id="279" r:id="rId9"/>
    <p:sldId id="280" r:id="rId10"/>
    <p:sldId id="275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00FFFF"/>
    <a:srgbClr val="66FF33"/>
    <a:srgbClr val="FF0000"/>
    <a:srgbClr val="FF0066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19" autoAdjust="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4B25D-C83C-479A-8F3F-0CE7FD02C3BA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2A7EE122-8711-4A8E-AF38-9B1E4F757F78}">
      <dgm:prSet/>
      <dgm:spPr/>
      <dgm:t>
        <a:bodyPr/>
        <a:lstStyle/>
        <a:p>
          <a:r>
            <a: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мини-лекций, направленных на формирование мотиваций ЗОЖ у учащихся СОШ города и края;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6490CF-17D5-4A49-B314-531CA28AFA48}" type="parTrans" cxnId="{98D6975F-6C8F-46AD-8038-6E4A031D2534}">
      <dgm:prSet/>
      <dgm:spPr/>
      <dgm:t>
        <a:bodyPr/>
        <a:lstStyle/>
        <a:p>
          <a:endParaRPr lang="ru-RU"/>
        </a:p>
      </dgm:t>
    </dgm:pt>
    <dgm:pt modelId="{F4A37531-BA7A-4027-8883-FEA866C25A03}" type="sibTrans" cxnId="{98D6975F-6C8F-46AD-8038-6E4A031D2534}">
      <dgm:prSet/>
      <dgm:spPr/>
      <dgm:t>
        <a:bodyPr/>
        <a:lstStyle/>
        <a:p>
          <a:endParaRPr lang="ru-RU"/>
        </a:p>
      </dgm:t>
    </dgm:pt>
    <dgm:pt modelId="{DA0264B0-5374-46A4-A385-F3918B72B1CA}">
      <dgm:prSet/>
      <dgm:spPr/>
      <dgm:t>
        <a:bodyPr/>
        <a:lstStyle/>
        <a:p>
          <a:r>
            <a: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экскурсий в музеи кафедр академии (анатомический, патологоанатомический, музей истории медицины, музей биологии);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451C0-544A-47EB-8727-5CDF57488644}" type="parTrans" cxnId="{100DEC52-73B9-4D2B-BE35-E81C95BD0068}">
      <dgm:prSet/>
      <dgm:spPr/>
      <dgm:t>
        <a:bodyPr/>
        <a:lstStyle/>
        <a:p>
          <a:endParaRPr lang="ru-RU"/>
        </a:p>
      </dgm:t>
    </dgm:pt>
    <dgm:pt modelId="{0E90BB0D-A240-4A01-9948-31D7E052B0BB}" type="sibTrans" cxnId="{100DEC52-73B9-4D2B-BE35-E81C95BD0068}">
      <dgm:prSet/>
      <dgm:spPr/>
      <dgm:t>
        <a:bodyPr/>
        <a:lstStyle/>
        <a:p>
          <a:endParaRPr lang="ru-RU"/>
        </a:p>
      </dgm:t>
    </dgm:pt>
    <dgm:pt modelId="{179D2D38-E926-4B3B-B14B-38FBD428169D}">
      <dgm:prSet/>
      <dgm:spPr/>
      <dgm:t>
        <a:bodyPr/>
        <a:lstStyle/>
        <a:p>
          <a:r>
            <a: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alt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профориентационной</a:t>
          </a:r>
          <a:r>
            <a: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работы, направленной на формирование положительного имиджа ЧГМА в обществе и привлечение абитуриентов.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B3D13C-B2D7-4FDA-8376-33E7C99D4D48}" type="parTrans" cxnId="{8C795812-837E-46AE-A9B0-452ED6A54C58}">
      <dgm:prSet/>
      <dgm:spPr/>
      <dgm:t>
        <a:bodyPr/>
        <a:lstStyle/>
        <a:p>
          <a:endParaRPr lang="ru-RU"/>
        </a:p>
      </dgm:t>
    </dgm:pt>
    <dgm:pt modelId="{F17A7A54-78E2-4558-88FB-E4A54AAAAFC3}" type="sibTrans" cxnId="{8C795812-837E-46AE-A9B0-452ED6A54C58}">
      <dgm:prSet/>
      <dgm:spPr/>
      <dgm:t>
        <a:bodyPr/>
        <a:lstStyle/>
        <a:p>
          <a:endParaRPr lang="ru-RU"/>
        </a:p>
      </dgm:t>
    </dgm:pt>
    <dgm:pt modelId="{C5011FEA-BF31-4534-A7EF-E6C51E2F9ED2}" type="pres">
      <dgm:prSet presAssocID="{DD24B25D-C83C-479A-8F3F-0CE7FD02C3BA}" presName="linearFlow" presStyleCnt="0">
        <dgm:presLayoutVars>
          <dgm:dir/>
          <dgm:resizeHandles val="exact"/>
        </dgm:presLayoutVars>
      </dgm:prSet>
      <dgm:spPr/>
    </dgm:pt>
    <dgm:pt modelId="{314F643A-DC1D-4A21-A599-6AE03564AD1C}" type="pres">
      <dgm:prSet presAssocID="{2A7EE122-8711-4A8E-AF38-9B1E4F757F78}" presName="composite" presStyleCnt="0"/>
      <dgm:spPr/>
    </dgm:pt>
    <dgm:pt modelId="{56B68119-2B77-407E-8417-FCE02C30601E}" type="pres">
      <dgm:prSet presAssocID="{2A7EE122-8711-4A8E-AF38-9B1E4F757F78}" presName="imgShp" presStyleLbl="fgImgPlace1" presStyleIdx="0" presStyleCnt="3" custLinFactNeighborX="-64540" custLinFactNeighborY="-93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FC1585-4D04-431B-B120-7BD30B6AEEBA}" type="pres">
      <dgm:prSet presAssocID="{2A7EE122-8711-4A8E-AF38-9B1E4F757F78}" presName="txShp" presStyleLbl="node1" presStyleIdx="0" presStyleCnt="3" custScaleX="135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1A42A-08C6-43DC-88E7-37AE1020D67A}" type="pres">
      <dgm:prSet presAssocID="{F4A37531-BA7A-4027-8883-FEA866C25A03}" presName="spacing" presStyleCnt="0"/>
      <dgm:spPr/>
    </dgm:pt>
    <dgm:pt modelId="{2BD105C4-0367-4345-86DE-F4AE23B62BC3}" type="pres">
      <dgm:prSet presAssocID="{DA0264B0-5374-46A4-A385-F3918B72B1CA}" presName="composite" presStyleCnt="0"/>
      <dgm:spPr/>
    </dgm:pt>
    <dgm:pt modelId="{15D5BC95-55CE-4DE4-AAC0-86D46A8675C1}" type="pres">
      <dgm:prSet presAssocID="{DA0264B0-5374-46A4-A385-F3918B72B1CA}" presName="imgShp" presStyleLbl="fgImgPlace1" presStyleIdx="1" presStyleCnt="3" custLinFactNeighborX="-70268" custLinFactNeighborY="-17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5C2BB3-5A87-4075-B954-BCAAC209ACE6}" type="pres">
      <dgm:prSet presAssocID="{DA0264B0-5374-46A4-A385-F3918B72B1CA}" presName="txShp" presStyleLbl="node1" presStyleIdx="1" presStyleCnt="3" custScaleX="134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17226-13DC-487A-95AF-0AE247D449B0}" type="pres">
      <dgm:prSet presAssocID="{0E90BB0D-A240-4A01-9948-31D7E052B0BB}" presName="spacing" presStyleCnt="0"/>
      <dgm:spPr/>
    </dgm:pt>
    <dgm:pt modelId="{379AA06B-E1A9-43F4-A9D4-9F5555045DBE}" type="pres">
      <dgm:prSet presAssocID="{179D2D38-E926-4B3B-B14B-38FBD428169D}" presName="composite" presStyleCnt="0"/>
      <dgm:spPr/>
    </dgm:pt>
    <dgm:pt modelId="{F36A9CCD-3239-4F42-8310-0B41239C3AA8}" type="pres">
      <dgm:prSet presAssocID="{179D2D38-E926-4B3B-B14B-38FBD428169D}" presName="imgShp" presStyleLbl="fgImgPlace1" presStyleIdx="2" presStyleCnt="3" custLinFactNeighborX="-58813" custLinFactNeighborY="-55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5548E4-DE4F-4AC6-8600-DFE790DB6D87}" type="pres">
      <dgm:prSet presAssocID="{179D2D38-E926-4B3B-B14B-38FBD428169D}" presName="txShp" presStyleLbl="node1" presStyleIdx="2" presStyleCnt="3" custScaleX="131579" custLinFactNeighborX="1315" custLinFactNeighborY="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6975F-6C8F-46AD-8038-6E4A031D2534}" srcId="{DD24B25D-C83C-479A-8F3F-0CE7FD02C3BA}" destId="{2A7EE122-8711-4A8E-AF38-9B1E4F757F78}" srcOrd="0" destOrd="0" parTransId="{846490CF-17D5-4A49-B314-531CA28AFA48}" sibTransId="{F4A37531-BA7A-4027-8883-FEA866C25A03}"/>
    <dgm:cxn modelId="{BB29A8DE-0C0A-46AD-8D24-3D03B9524004}" type="presOf" srcId="{DD24B25D-C83C-479A-8F3F-0CE7FD02C3BA}" destId="{C5011FEA-BF31-4534-A7EF-E6C51E2F9ED2}" srcOrd="0" destOrd="0" presId="urn:microsoft.com/office/officeart/2005/8/layout/vList3"/>
    <dgm:cxn modelId="{100DEC52-73B9-4D2B-BE35-E81C95BD0068}" srcId="{DD24B25D-C83C-479A-8F3F-0CE7FD02C3BA}" destId="{DA0264B0-5374-46A4-A385-F3918B72B1CA}" srcOrd="1" destOrd="0" parTransId="{337451C0-544A-47EB-8727-5CDF57488644}" sibTransId="{0E90BB0D-A240-4A01-9948-31D7E052B0BB}"/>
    <dgm:cxn modelId="{454ADF79-A0E9-4218-A54A-BF42ADC01CB2}" type="presOf" srcId="{179D2D38-E926-4B3B-B14B-38FBD428169D}" destId="{725548E4-DE4F-4AC6-8600-DFE790DB6D87}" srcOrd="0" destOrd="0" presId="urn:microsoft.com/office/officeart/2005/8/layout/vList3"/>
    <dgm:cxn modelId="{AD8D5E8A-34E7-45B7-9229-0BC11B3DA579}" type="presOf" srcId="{DA0264B0-5374-46A4-A385-F3918B72B1CA}" destId="{465C2BB3-5A87-4075-B954-BCAAC209ACE6}" srcOrd="0" destOrd="0" presId="urn:microsoft.com/office/officeart/2005/8/layout/vList3"/>
    <dgm:cxn modelId="{DA3D6B03-38A4-4CF9-B2B7-57616E19A0B1}" type="presOf" srcId="{2A7EE122-8711-4A8E-AF38-9B1E4F757F78}" destId="{E6FC1585-4D04-431B-B120-7BD30B6AEEBA}" srcOrd="0" destOrd="0" presId="urn:microsoft.com/office/officeart/2005/8/layout/vList3"/>
    <dgm:cxn modelId="{8C795812-837E-46AE-A9B0-452ED6A54C58}" srcId="{DD24B25D-C83C-479A-8F3F-0CE7FD02C3BA}" destId="{179D2D38-E926-4B3B-B14B-38FBD428169D}" srcOrd="2" destOrd="0" parTransId="{42B3D13C-B2D7-4FDA-8376-33E7C99D4D48}" sibTransId="{F17A7A54-78E2-4558-88FB-E4A54AAAAFC3}"/>
    <dgm:cxn modelId="{2387A55D-7B2D-4CB8-A5CD-3237B91D2795}" type="presParOf" srcId="{C5011FEA-BF31-4534-A7EF-E6C51E2F9ED2}" destId="{314F643A-DC1D-4A21-A599-6AE03564AD1C}" srcOrd="0" destOrd="0" presId="urn:microsoft.com/office/officeart/2005/8/layout/vList3"/>
    <dgm:cxn modelId="{9FF09287-D427-4C63-9FFF-88F09D863F20}" type="presParOf" srcId="{314F643A-DC1D-4A21-A599-6AE03564AD1C}" destId="{56B68119-2B77-407E-8417-FCE02C30601E}" srcOrd="0" destOrd="0" presId="urn:microsoft.com/office/officeart/2005/8/layout/vList3"/>
    <dgm:cxn modelId="{573C1ACC-8E63-4C6A-AB9F-2B086BB39220}" type="presParOf" srcId="{314F643A-DC1D-4A21-A599-6AE03564AD1C}" destId="{E6FC1585-4D04-431B-B120-7BD30B6AEEBA}" srcOrd="1" destOrd="0" presId="urn:microsoft.com/office/officeart/2005/8/layout/vList3"/>
    <dgm:cxn modelId="{5FA0450F-AAA4-46BF-91D1-1EF1284E43E7}" type="presParOf" srcId="{C5011FEA-BF31-4534-A7EF-E6C51E2F9ED2}" destId="{8C71A42A-08C6-43DC-88E7-37AE1020D67A}" srcOrd="1" destOrd="0" presId="urn:microsoft.com/office/officeart/2005/8/layout/vList3"/>
    <dgm:cxn modelId="{E170E43D-F716-4A7B-B073-CDB6C4569F2B}" type="presParOf" srcId="{C5011FEA-BF31-4534-A7EF-E6C51E2F9ED2}" destId="{2BD105C4-0367-4345-86DE-F4AE23B62BC3}" srcOrd="2" destOrd="0" presId="urn:microsoft.com/office/officeart/2005/8/layout/vList3"/>
    <dgm:cxn modelId="{B6D77EF4-2672-4F15-9F86-FC172DA66F93}" type="presParOf" srcId="{2BD105C4-0367-4345-86DE-F4AE23B62BC3}" destId="{15D5BC95-55CE-4DE4-AAC0-86D46A8675C1}" srcOrd="0" destOrd="0" presId="urn:microsoft.com/office/officeart/2005/8/layout/vList3"/>
    <dgm:cxn modelId="{82F19AF7-68A7-47DF-89F3-36D517911E9A}" type="presParOf" srcId="{2BD105C4-0367-4345-86DE-F4AE23B62BC3}" destId="{465C2BB3-5A87-4075-B954-BCAAC209ACE6}" srcOrd="1" destOrd="0" presId="urn:microsoft.com/office/officeart/2005/8/layout/vList3"/>
    <dgm:cxn modelId="{0F0A316A-B43E-4812-B5BF-B375E3118865}" type="presParOf" srcId="{C5011FEA-BF31-4534-A7EF-E6C51E2F9ED2}" destId="{DBF17226-13DC-487A-95AF-0AE247D449B0}" srcOrd="3" destOrd="0" presId="urn:microsoft.com/office/officeart/2005/8/layout/vList3"/>
    <dgm:cxn modelId="{2FADAD29-58CE-4E6E-A010-7C5371D7F0E5}" type="presParOf" srcId="{C5011FEA-BF31-4534-A7EF-E6C51E2F9ED2}" destId="{379AA06B-E1A9-43F4-A9D4-9F5555045DBE}" srcOrd="4" destOrd="0" presId="urn:microsoft.com/office/officeart/2005/8/layout/vList3"/>
    <dgm:cxn modelId="{CF4A2617-CF15-4F2A-B7F7-F5DF887F3497}" type="presParOf" srcId="{379AA06B-E1A9-43F4-A9D4-9F5555045DBE}" destId="{F36A9CCD-3239-4F42-8310-0B41239C3AA8}" srcOrd="0" destOrd="0" presId="urn:microsoft.com/office/officeart/2005/8/layout/vList3"/>
    <dgm:cxn modelId="{58A535E5-F940-47F5-94AB-EC6D9F84FC43}" type="presParOf" srcId="{379AA06B-E1A9-43F4-A9D4-9F5555045DBE}" destId="{725548E4-DE4F-4AC6-8600-DFE790DB6D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FC1585-4D04-431B-B120-7BD30B6AEEBA}">
      <dsp:nvSpPr>
        <dsp:cNvPr id="0" name=""/>
        <dsp:cNvSpPr/>
      </dsp:nvSpPr>
      <dsp:spPr>
        <a:xfrm rot="10800000">
          <a:off x="396685" y="1710"/>
          <a:ext cx="7436228" cy="125730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мини-лекций, направленных на формирование мотиваций ЗОЖ у учащихся СОШ города и края;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96685" y="1710"/>
        <a:ext cx="7436228" cy="1257304"/>
      </dsp:txXfrm>
    </dsp:sp>
    <dsp:sp modelId="{56B68119-2B77-407E-8417-FCE02C30601E}">
      <dsp:nvSpPr>
        <dsp:cNvPr id="0" name=""/>
        <dsp:cNvSpPr/>
      </dsp:nvSpPr>
      <dsp:spPr>
        <a:xfrm>
          <a:off x="0" y="0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C2BB3-5A87-4075-B954-BCAAC209ACE6}">
      <dsp:nvSpPr>
        <dsp:cNvPr id="0" name=""/>
        <dsp:cNvSpPr/>
      </dsp:nvSpPr>
      <dsp:spPr>
        <a:xfrm rot="10800000">
          <a:off x="442382" y="1634329"/>
          <a:ext cx="7344834" cy="1257304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экскурсий в музеи кафедр академии (анатомический, патологоанатомический, музей истории медицины, музей биологии);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42382" y="1634329"/>
        <a:ext cx="7344834" cy="1257304"/>
      </dsp:txXfrm>
    </dsp:sp>
    <dsp:sp modelId="{15D5BC95-55CE-4DE4-AAC0-86D46A8675C1}">
      <dsp:nvSpPr>
        <dsp:cNvPr id="0" name=""/>
        <dsp:cNvSpPr/>
      </dsp:nvSpPr>
      <dsp:spPr>
        <a:xfrm>
          <a:off x="0" y="1612779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548E4-DE4F-4AC6-8600-DFE790DB6D87}">
      <dsp:nvSpPr>
        <dsp:cNvPr id="0" name=""/>
        <dsp:cNvSpPr/>
      </dsp:nvSpPr>
      <dsp:spPr>
        <a:xfrm rot="10800000">
          <a:off x="586314" y="3268658"/>
          <a:ext cx="7200902" cy="125730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профориентационной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работы, направленной на формирование положительного имиджа ЧГМА в обществе и привлечение абитуриентов.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86314" y="3268658"/>
        <a:ext cx="7200902" cy="1257304"/>
      </dsp:txXfrm>
    </dsp:sp>
    <dsp:sp modelId="{F36A9CCD-3239-4F42-8310-0B41239C3AA8}">
      <dsp:nvSpPr>
        <dsp:cNvPr id="0" name=""/>
        <dsp:cNvSpPr/>
      </dsp:nvSpPr>
      <dsp:spPr>
        <a:xfrm>
          <a:off x="10347" y="3196954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8816-A9A7-4B65-B9DA-B9F549FED5FB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3B9F-4DCE-4E41-982B-9B9B48231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8816-A9A7-4B65-B9DA-B9F549FED5FB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3B9F-4DCE-4E41-982B-9B9B48231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8816-A9A7-4B65-B9DA-B9F549FED5FB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3B9F-4DCE-4E41-982B-9B9B48231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8816-A9A7-4B65-B9DA-B9F549FED5FB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3B9F-4DCE-4E41-982B-9B9B48231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8816-A9A7-4B65-B9DA-B9F549FED5FB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3B9F-4DCE-4E41-982B-9B9B48231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8816-A9A7-4B65-B9DA-B9F549FED5FB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3B9F-4DCE-4E41-982B-9B9B48231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8816-A9A7-4B65-B9DA-B9F549FED5FB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3B9F-4DCE-4E41-982B-9B9B48231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8816-A9A7-4B65-B9DA-B9F549FED5FB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3B9F-4DCE-4E41-982B-9B9B48231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8816-A9A7-4B65-B9DA-B9F549FED5FB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3B9F-4DCE-4E41-982B-9B9B48231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8816-A9A7-4B65-B9DA-B9F549FED5FB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3B9F-4DCE-4E41-982B-9B9B48231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8816-A9A7-4B65-B9DA-B9F549FED5FB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3B9F-4DCE-4E41-982B-9B9B48231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8816-A9A7-4B65-B9DA-B9F549FED5FB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3B9F-4DCE-4E41-982B-9B9B48231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6264696" cy="108255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ЧГМА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344816" cy="23762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деятельности 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«Правильный Выбор» 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пользователь\Desktop\Надя Грудинина\logoti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0648"/>
            <a:ext cx="1915865" cy="153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logotip_poligraf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123728" cy="21237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6309320"/>
            <a:ext cx="1265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03920" cy="211797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учеников, присутствующих на лекциях – 549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Количество, задействованных школ - 15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Прочитано лекций  – 9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мероприятий, проведенных совместно с другими ВО / организациями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Края - 2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ttach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420888"/>
            <a:ext cx="5562643" cy="4171982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184576"/>
          </a:xfr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C:\Users\Admin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305176" cy="419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1044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altLang="ru-RU" b="1" dirty="0"/>
              <a:t> </a:t>
            </a: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Работа ведется по принципу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«Равный обучает равного». </a:t>
            </a:r>
            <a:endParaRPr lang="en-US" alt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ru-RU" alt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выходом в аудиторию студенты проходят психологическую подготовку с целью формирования навыков публичных выступлений.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34400" cy="5108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работа была организована в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школах города и края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3190128" cy="514231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СОШ 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СОШ 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СОШ 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СОШ 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СОШ 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СОШ 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29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СОШ 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СОШ 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СОШ 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44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СОШ 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Гимназия №12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84784"/>
            <a:ext cx="5632373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381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04.03.2021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«Правильное питание и гигиеническое воспитание школьников»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2746648" cy="47525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класс-17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класс- 19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класс- 22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класс- 18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класс- 20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класс- 25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класс- 31</a:t>
            </a:r>
          </a:p>
          <a:p>
            <a:endParaRPr lang="ru-RU" dirty="0"/>
          </a:p>
        </p:txBody>
      </p:sp>
      <p:pic>
        <p:nvPicPr>
          <p:cNvPr id="4" name="Рисунок 3" descr="s7317ZHCX1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9370" y="2060848"/>
            <a:ext cx="5376597" cy="3024336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23.03.2021- Игра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«Здоровый образ жизни» для школьников от 7 до 10 лет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771800" y="5561856"/>
            <a:ext cx="3754760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отряд -14 человек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отряд – 15 человек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s://sun9-74.userapi.com/impg/TCkkmnjokt6YgpMIfwzCuLtYeQ2iU-wYsfoAtA/Te7rV9fIYSg.jpg?size=1280x720&amp;quality=96&amp;sign=996b5fcc64f6a90810945b0f493b967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569869" cy="369555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13813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10.04.2021 -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Цикл лекций - презентаций совместно с комитетом образования города Читы Юрмановой Т.В. в школах города, посвященные дню здоровья.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95536" y="1412776"/>
            <a:ext cx="3744416" cy="54452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гимназия – 80 человек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17 – 16 человек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16 – 19 человек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44 – 10 человек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36 – 16 человек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25 -42 человека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40 – 12 человек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14 – 25 человек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52 – 13 человек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29 – 20 человек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sun9-29.userapi.com/impg/_LxEi2fQXJ5xoubkIzqr1fb16P1job37rOQZ4A/q37Memeo7uM.jpg?size=1280x960&amp;quality=96&amp;sign=63d47da6513121a56b6c21480ca65bb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689" y="1412776"/>
            <a:ext cx="3404311" cy="2553234"/>
          </a:xfrm>
          <a:prstGeom prst="rect">
            <a:avLst/>
          </a:prstGeom>
          <a:noFill/>
        </p:spPr>
      </p:pic>
      <p:pic>
        <p:nvPicPr>
          <p:cNvPr id="21508" name="Picture 4" descr="https://sun9-2.userapi.com/impg/yM_jfyrE6jYkGF3wCIaGbajtQ7_mnsYwPyTaSg/p-FNkinsuVE.jpg?size=1280x960&amp;quality=96&amp;sign=91ef6f02ba815413db60740af3b3c24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429000"/>
            <a:ext cx="4163617" cy="312271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17.04.2021 Мероприятие «Мастер класс по оказанию первой помощи» в центре психолого-педагогической помощи населению «Доверие»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un9-68.userapi.com/impg/E_EYY2AVJe7vw9qEdjLjcEO-ma4sKzoRJxnNrg/GavFSHEa8q0.jpg?size=1280x1024&amp;quality=96&amp;sign=0cb3fcb1d77aa7d7a71561f44bd79fd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672408" cy="2937926"/>
          </a:xfrm>
          <a:prstGeom prst="rect">
            <a:avLst/>
          </a:prstGeom>
          <a:noFill/>
        </p:spPr>
      </p:pic>
      <p:pic>
        <p:nvPicPr>
          <p:cNvPr id="22532" name="Picture 4" descr="https://sun9-34.userapi.com/impg/QU8uijIO0DoUng9QVrsF2hYQXgDIKTgSnp8vVg/HwBzHQm8U10.jpg?size=1280x1024&amp;quality=96&amp;sign=463085d756ebaf6594ad03d7753930a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600400" cy="2880320"/>
          </a:xfrm>
          <a:prstGeom prst="rect">
            <a:avLst/>
          </a:prstGeom>
          <a:noFill/>
        </p:spPr>
      </p:pic>
      <p:pic>
        <p:nvPicPr>
          <p:cNvPr id="22534" name="Picture 6" descr="https://sun9-14.userapi.com/impg/bXTrwoN3wAwh42EwRJuoFPFKyukoFC--plqn_Q/5g5HozhF410.jpg?size=1280x1024&amp;quality=96&amp;sign=ca3c9140ebfa6e0f60aa89674977587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323318"/>
            <a:ext cx="3168352" cy="253468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-40.userapi.com/impg/M69NgC2yM3a3ON3EY3OMgVS-qSgOBIJHlwpzoA/vkQe3WbNy6c.jpg?size=1280x1024&amp;quality=96&amp;sign=ba99316fe58faa449257332e0d88b5d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148064" cy="4118452"/>
          </a:xfrm>
          <a:prstGeom prst="rect">
            <a:avLst/>
          </a:prstGeom>
          <a:noFill/>
        </p:spPr>
      </p:pic>
      <p:pic>
        <p:nvPicPr>
          <p:cNvPr id="23556" name="Picture 4" descr="https://sun9-40.userapi.com/impg/RaRorWBR8OD3rFgNf9d0Mh9iPVrq2sGrRdpEVA/pPoQezWeZOc.jpg?size=864x1080&amp;quality=96&amp;sign=51d01417269ba796b0bb3b2d1d17fbf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667" y="0"/>
            <a:ext cx="4024333" cy="5030416"/>
          </a:xfrm>
          <a:prstGeom prst="rect">
            <a:avLst/>
          </a:prstGeom>
          <a:noFill/>
        </p:spPr>
      </p:pic>
      <p:pic>
        <p:nvPicPr>
          <p:cNvPr id="23558" name="Picture 6" descr="https://sun9-57.userapi.com/impg/AgwmPMm_wfCgHSw4HIhh7jKgynOxjooDNVOTwQ/6SNjDcLnH1I.jpg?size=1280x1024&amp;quality=96&amp;sign=12a3ed283e8629c90194c22348f00548&amp;type=album"/>
          <p:cNvPicPr>
            <a:picLocks noChangeAspect="1" noChangeArrowheads="1"/>
          </p:cNvPicPr>
          <p:nvPr/>
        </p:nvPicPr>
        <p:blipFill>
          <a:blip r:embed="rId4" cstate="print"/>
          <a:srcRect t="14646"/>
          <a:stretch>
            <a:fillRect/>
          </a:stretch>
        </p:blipFill>
        <p:spPr bwMode="auto">
          <a:xfrm>
            <a:off x="539552" y="3933056"/>
            <a:ext cx="4283553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429</TotalTime>
  <Words>322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Тема6</vt:lpstr>
      <vt:lpstr>ФГБОУ ВО ЧГМА</vt:lpstr>
      <vt:lpstr>Направления деятельности</vt:lpstr>
      <vt:lpstr>Слайд 3</vt:lpstr>
      <vt:lpstr>В результате работа была организована в  9 школах города и края</vt:lpstr>
      <vt:lpstr>04.03.2021 Семинар «Правильное питание и гигиеническое воспитание школьников»</vt:lpstr>
      <vt:lpstr>23.03.2021- Игра «Здоровый образ жизни» для школьников от 7 до 10 лет</vt:lpstr>
      <vt:lpstr>10.04.2021 - Цикл лекций - презентаций совместно с комитетом образования города Читы Юрмановой Т.В. в школах города, посвященные дню здоровья.</vt:lpstr>
      <vt:lpstr>17.04.2021 Мероприятие «Мастер класс по оказанию первой помощи» в центре психолого-педагогической помощи населению «Доверие»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Популяризация ЗОЖ в образовательных организациях с использованием объединений (сообществ) полезного действия.</dc:title>
  <dc:creator>Image&amp;Matros ®</dc:creator>
  <cp:lastModifiedBy>Sony</cp:lastModifiedBy>
  <cp:revision>50</cp:revision>
  <dcterms:created xsi:type="dcterms:W3CDTF">2018-10-28T11:29:30Z</dcterms:created>
  <dcterms:modified xsi:type="dcterms:W3CDTF">2021-05-18T05:46:12Z</dcterms:modified>
</cp:coreProperties>
</file>